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ytorch.org/tutorials/intermediate/torchvision_tutorial.html" TargetMode="External"/><Relationship Id="rId4" Type="http://schemas.openxmlformats.org/officeDocument/2006/relationships/hyperlink" Target="https://www.kaggle.com/daniel601/pytorch-fasterrcnn" TargetMode="External"/><Relationship Id="rId5" Type="http://schemas.openxmlformats.org/officeDocument/2006/relationships/hyperlink" Target="https://github.com/pytorch/vision" TargetMode="External"/><Relationship Id="rId6" Type="http://schemas.openxmlformats.org/officeDocument/2006/relationships/hyperlink" Target="https://www.youtube.com/playlist?list=PLqnslRFeH2UrcDBWF5mfPGpqQDSta6VK4" TargetMode="External"/><Relationship Id="rId7" Type="http://schemas.openxmlformats.org/officeDocument/2006/relationships/hyperlink" Target="https://www.youtube.com/watch?v=v5bFVbQvFRk&amp;ab_channel=ArdianUma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-304800" y="-266700"/>
            <a:ext cx="18592800" cy="36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71600" y="0"/>
            <a:ext cx="42164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1643062" y="1317082"/>
            <a:ext cx="16079850" cy="10378996"/>
          </a:xfrm>
          <a:custGeom>
            <a:rect b="b" l="l" r="r" t="t"/>
            <a:pathLst>
              <a:path extrusionOk="0" h="2462566" w="3780574">
                <a:moveTo>
                  <a:pt x="3656114" y="2462566"/>
                </a:moveTo>
                <a:lnTo>
                  <a:pt x="124460" y="2462566"/>
                </a:lnTo>
                <a:cubicBezTo>
                  <a:pt x="55880" y="2462566"/>
                  <a:pt x="0" y="2406686"/>
                  <a:pt x="0" y="233810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656114" y="0"/>
                </a:lnTo>
                <a:cubicBezTo>
                  <a:pt x="3724694" y="0"/>
                  <a:pt x="3780574" y="55880"/>
                  <a:pt x="3780574" y="124460"/>
                </a:cubicBezTo>
                <a:lnTo>
                  <a:pt x="3780574" y="2338106"/>
                </a:lnTo>
                <a:cubicBezTo>
                  <a:pt x="3780574" y="2406686"/>
                  <a:pt x="3724694" y="2462566"/>
                  <a:pt x="3656114" y="2462566"/>
                </a:cubicBezTo>
                <a:close/>
              </a:path>
            </a:pathLst>
          </a:custGeom>
          <a:solidFill>
            <a:srgbClr val="FEE6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219200" y="3212109"/>
            <a:ext cx="10435284" cy="504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DETECCIÓN DE </a:t>
            </a:r>
            <a:r>
              <a:rPr lang="en-US" sz="96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MASCARILLAS </a:t>
            </a:r>
            <a:r>
              <a:rPr lang="en-US" sz="9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EN TIEMPO REAL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 rot="5400000">
            <a:off x="-44248" y="514783"/>
            <a:ext cx="660421" cy="571925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8992" y="2534782"/>
            <a:ext cx="8275590" cy="82755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219200" y="8218449"/>
            <a:ext cx="5827292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Desarrollo en aplicaciones con visión artificial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788433" y="452776"/>
            <a:ext cx="7434447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DIPLOMADO EN DESARROLLO DE APLICACIONES CON INTELIGENCIA ARTIFICIAL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/>
        </p:nvSpPr>
        <p:spPr>
          <a:xfrm>
            <a:off x="4157940" y="2420045"/>
            <a:ext cx="2573198" cy="115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1915</a:t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-1" y="8287828"/>
            <a:ext cx="19021245" cy="199917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2"/>
          <p:cNvGrpSpPr/>
          <p:nvPr/>
        </p:nvGrpSpPr>
        <p:grpSpPr>
          <a:xfrm>
            <a:off x="2150081" y="4371521"/>
            <a:ext cx="6588915" cy="4886779"/>
            <a:chOff x="0" y="0"/>
            <a:chExt cx="13716000" cy="10172700"/>
          </a:xfrm>
        </p:grpSpPr>
        <p:sp>
          <p:nvSpPr>
            <p:cNvPr id="242" name="Google Shape;242;p22"/>
            <p:cNvSpPr/>
            <p:nvPr/>
          </p:nvSpPr>
          <p:spPr>
            <a:xfrm>
              <a:off x="0" y="0"/>
              <a:ext cx="13716000" cy="10172700"/>
            </a:xfrm>
            <a:custGeom>
              <a:rect b="b" l="l" r="r" t="t"/>
              <a:pathLst>
                <a:path extrusionOk="0"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1" l="0" r="0" t="-392"/>
              </a:stretch>
            </a:blipFill>
            <a:ln>
              <a:noFill/>
            </a:ln>
          </p:spPr>
        </p:sp>
        <p:sp>
          <p:nvSpPr>
            <p:cNvPr id="243" name="Google Shape;243;p22"/>
            <p:cNvSpPr/>
            <p:nvPr/>
          </p:nvSpPr>
          <p:spPr>
            <a:xfrm>
              <a:off x="393700" y="615950"/>
              <a:ext cx="12941300" cy="9107742"/>
            </a:xfrm>
            <a:custGeom>
              <a:rect b="b" l="l" r="r" t="t"/>
              <a:pathLst>
                <a:path extrusionOk="0"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4873" l="2869" r="2776" t="-3231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2"/>
          <p:cNvGrpSpPr/>
          <p:nvPr/>
        </p:nvGrpSpPr>
        <p:grpSpPr>
          <a:xfrm>
            <a:off x="9549004" y="4371521"/>
            <a:ext cx="6588915" cy="4886779"/>
            <a:chOff x="0" y="0"/>
            <a:chExt cx="13716000" cy="10172700"/>
          </a:xfrm>
        </p:grpSpPr>
        <p:sp>
          <p:nvSpPr>
            <p:cNvPr id="245" name="Google Shape;245;p22"/>
            <p:cNvSpPr/>
            <p:nvPr/>
          </p:nvSpPr>
          <p:spPr>
            <a:xfrm>
              <a:off x="0" y="0"/>
              <a:ext cx="13716000" cy="10172700"/>
            </a:xfrm>
            <a:custGeom>
              <a:rect b="b" l="l" r="r" t="t"/>
              <a:pathLst>
                <a:path extrusionOk="0"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1" l="0" r="0" t="-392"/>
              </a:stretch>
            </a:blipFill>
            <a:ln>
              <a:noFill/>
            </a:ln>
          </p:spPr>
        </p:sp>
        <p:sp>
          <p:nvSpPr>
            <p:cNvPr id="246" name="Google Shape;246;p22"/>
            <p:cNvSpPr/>
            <p:nvPr/>
          </p:nvSpPr>
          <p:spPr>
            <a:xfrm>
              <a:off x="393700" y="615950"/>
              <a:ext cx="12941300" cy="9107742"/>
            </a:xfrm>
            <a:custGeom>
              <a:rect b="b" l="l" r="r" t="t"/>
              <a:pathLst>
                <a:path extrusionOk="0"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723" l="2869" r="2776" t="-1083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/>
        </p:nvSpPr>
        <p:spPr>
          <a:xfrm>
            <a:off x="2391016" y="3630654"/>
            <a:ext cx="6107046" cy="70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Imágenes con mascarilla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test size = 0.2</a:t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 rot="5400000">
            <a:off x="588772" y="1464944"/>
            <a:ext cx="471520" cy="408336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sp>
        <p:nvSpPr>
          <p:cNvPr id="250" name="Google Shape;250;p22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DATASETS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11556863" y="2460136"/>
            <a:ext cx="2573198" cy="115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1918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9789939" y="3670745"/>
            <a:ext cx="6107046" cy="70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Imágenes sin mascarilla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test size = 0.2</a:t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4606338" y="4451717"/>
            <a:ext cx="1676400" cy="118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11734800" y="4420271"/>
            <a:ext cx="1676400" cy="1181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/>
          <p:nvPr/>
        </p:nvSpPr>
        <p:spPr>
          <a:xfrm>
            <a:off x="7448621" y="0"/>
            <a:ext cx="10839379" cy="10287000"/>
          </a:xfrm>
          <a:custGeom>
            <a:rect b="b" l="l" r="r" t="t"/>
            <a:pathLst>
              <a:path extrusionOk="0" h="1913890" w="2016660">
                <a:moveTo>
                  <a:pt x="0" y="0"/>
                </a:moveTo>
                <a:lnTo>
                  <a:pt x="2016660" y="0"/>
                </a:lnTo>
                <a:lnTo>
                  <a:pt x="201666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0" name="Google Shape;260;p23"/>
          <p:cNvSpPr/>
          <p:nvPr/>
        </p:nvSpPr>
        <p:spPr>
          <a:xfrm>
            <a:off x="3514778" y="6959829"/>
            <a:ext cx="7867685" cy="3045043"/>
          </a:xfrm>
          <a:custGeom>
            <a:rect b="b" l="l" r="r" t="t"/>
            <a:pathLst>
              <a:path extrusionOk="0" h="1022847" w="2642800">
                <a:moveTo>
                  <a:pt x="2518340" y="1022847"/>
                </a:moveTo>
                <a:lnTo>
                  <a:pt x="124460" y="1022847"/>
                </a:lnTo>
                <a:cubicBezTo>
                  <a:pt x="55880" y="1022847"/>
                  <a:pt x="0" y="966967"/>
                  <a:pt x="0" y="89838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518340" y="0"/>
                </a:lnTo>
                <a:cubicBezTo>
                  <a:pt x="2586920" y="0"/>
                  <a:pt x="2642800" y="55880"/>
                  <a:pt x="2642800" y="124460"/>
                </a:cubicBezTo>
                <a:lnTo>
                  <a:pt x="2642800" y="898387"/>
                </a:lnTo>
                <a:cubicBezTo>
                  <a:pt x="2642800" y="966967"/>
                  <a:pt x="2586920" y="1022847"/>
                  <a:pt x="2518340" y="1022847"/>
                </a:cubicBezTo>
                <a:close/>
              </a:path>
            </a:pathLst>
          </a:cu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EE6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 rot="5400000">
            <a:off x="588772" y="1464944"/>
            <a:ext cx="471520" cy="408336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FEE600"/>
          </a:solidFill>
          <a:ln>
            <a:noFill/>
          </a:ln>
        </p:spPr>
      </p:sp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7186" y="6959829"/>
            <a:ext cx="5083374" cy="283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834668"/>
            <a:ext cx="8727077" cy="5904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406578" y="3057750"/>
            <a:ext cx="523701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Fine tuning set up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Cargar MobilenetV2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Crear nueva capa FC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Freeze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1616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Compilar</a:t>
            </a:r>
            <a:endParaRPr b="0" i="0" sz="2100" u="none" cap="none" strike="noStrike">
              <a:solidFill>
                <a:srgbClr val="FF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1616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Optimizador</a:t>
            </a:r>
            <a:endParaRPr b="0" i="0" sz="2100" u="none" cap="none" strike="noStrike">
              <a:solidFill>
                <a:srgbClr val="FF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1616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Loss: Binary-crossentropy</a:t>
            </a:r>
            <a:endParaRPr b="0" i="0" sz="2100" u="none" cap="none" strike="noStrike">
              <a:solidFill>
                <a:srgbClr val="FF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1616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Entrenamiento</a:t>
            </a:r>
            <a:endParaRPr b="0" i="0" sz="2100" u="none" cap="none" strike="noStrike">
              <a:solidFill>
                <a:srgbClr val="FF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1616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predicción</a:t>
            </a:r>
            <a:endParaRPr b="0" i="0" sz="2100" u="none" cap="none" strike="noStrike">
              <a:solidFill>
                <a:srgbClr val="FF16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1616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6094" y="7464567"/>
            <a:ext cx="7113856" cy="2114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EE600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423567" y="2493584"/>
            <a:ext cx="523701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7812680" y="218287"/>
            <a:ext cx="370092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COMPILAR: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 rot="5400000">
            <a:off x="588772" y="1464944"/>
            <a:ext cx="471520" cy="408336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grpSp>
        <p:nvGrpSpPr>
          <p:cNvPr id="276" name="Google Shape;276;p24"/>
          <p:cNvGrpSpPr/>
          <p:nvPr/>
        </p:nvGrpSpPr>
        <p:grpSpPr>
          <a:xfrm>
            <a:off x="2139515" y="8181412"/>
            <a:ext cx="737630" cy="726935"/>
            <a:chOff x="0" y="0"/>
            <a:chExt cx="983507" cy="969246"/>
          </a:xfrm>
        </p:grpSpPr>
        <p:sp>
          <p:nvSpPr>
            <p:cNvPr id="277" name="Google Shape;277;p24"/>
            <p:cNvSpPr/>
            <p:nvPr/>
          </p:nvSpPr>
          <p:spPr>
            <a:xfrm>
              <a:off x="0" y="0"/>
              <a:ext cx="983507" cy="969246"/>
            </a:xfrm>
            <a:custGeom>
              <a:rect b="b" l="l" r="r" t="t"/>
              <a:pathLst>
                <a:path extrusionOk="0" h="662677" w="672428">
                  <a:moveTo>
                    <a:pt x="547967" y="662677"/>
                  </a:moveTo>
                  <a:lnTo>
                    <a:pt x="124460" y="662677"/>
                  </a:lnTo>
                  <a:cubicBezTo>
                    <a:pt x="55880" y="662677"/>
                    <a:pt x="0" y="606797"/>
                    <a:pt x="0" y="5382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8217"/>
                  </a:lnTo>
                  <a:cubicBezTo>
                    <a:pt x="672428" y="606797"/>
                    <a:pt x="616548" y="662677"/>
                    <a:pt x="547968" y="662677"/>
                  </a:cubicBez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 txBox="1"/>
            <p:nvPr/>
          </p:nvSpPr>
          <p:spPr>
            <a:xfrm>
              <a:off x="137413" y="229547"/>
              <a:ext cx="708681" cy="481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29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79" name="Google Shape;279;p24"/>
          <p:cNvGrpSpPr/>
          <p:nvPr/>
        </p:nvGrpSpPr>
        <p:grpSpPr>
          <a:xfrm>
            <a:off x="10315243" y="8181412"/>
            <a:ext cx="737630" cy="726935"/>
            <a:chOff x="0" y="0"/>
            <a:chExt cx="983507" cy="969246"/>
          </a:xfrm>
        </p:grpSpPr>
        <p:sp>
          <p:nvSpPr>
            <p:cNvPr id="280" name="Google Shape;280;p24"/>
            <p:cNvSpPr/>
            <p:nvPr/>
          </p:nvSpPr>
          <p:spPr>
            <a:xfrm>
              <a:off x="0" y="0"/>
              <a:ext cx="983507" cy="969246"/>
            </a:xfrm>
            <a:custGeom>
              <a:rect b="b" l="l" r="r" t="t"/>
              <a:pathLst>
                <a:path extrusionOk="0" h="662677" w="672428">
                  <a:moveTo>
                    <a:pt x="547967" y="662677"/>
                  </a:moveTo>
                  <a:lnTo>
                    <a:pt x="124460" y="662677"/>
                  </a:lnTo>
                  <a:cubicBezTo>
                    <a:pt x="55880" y="662677"/>
                    <a:pt x="0" y="606797"/>
                    <a:pt x="0" y="5382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7968" y="0"/>
                  </a:lnTo>
                  <a:cubicBezTo>
                    <a:pt x="616548" y="0"/>
                    <a:pt x="672428" y="55880"/>
                    <a:pt x="672428" y="124460"/>
                  </a:cubicBezTo>
                  <a:lnTo>
                    <a:pt x="672428" y="538217"/>
                  </a:lnTo>
                  <a:cubicBezTo>
                    <a:pt x="672428" y="606797"/>
                    <a:pt x="616548" y="662677"/>
                    <a:pt x="547968" y="662677"/>
                  </a:cubicBez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 txBox="1"/>
            <p:nvPr/>
          </p:nvSpPr>
          <p:spPr>
            <a:xfrm>
              <a:off x="137413" y="229547"/>
              <a:ext cx="708681" cy="481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29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282" name="Google Shape;282;p24"/>
          <p:cNvSpPr/>
          <p:nvPr/>
        </p:nvSpPr>
        <p:spPr>
          <a:xfrm>
            <a:off x="9110327" y="1171098"/>
            <a:ext cx="33673" cy="6228694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3738296" y="7340919"/>
            <a:ext cx="4866963" cy="236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Optimizador: SGD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Lr: 1e-2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Epochs: 20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BS: 32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Loss: binary_crossentropy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Metric: Accuracy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1825242" y="7340919"/>
            <a:ext cx="4866963" cy="236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Optimizador: ADAM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Lr: 1e-4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Epochs: 40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BS: 32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Loss: binary_crossentropy</a:t>
            </a:r>
            <a:endParaRPr sz="2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Metric: Accuracy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3738296" y="1751126"/>
            <a:ext cx="3547469" cy="3321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3">
            <a:alphaModFix/>
          </a:blip>
          <a:srcRect b="0" l="0" r="0" t="4914"/>
          <a:stretch/>
        </p:blipFill>
        <p:spPr>
          <a:xfrm>
            <a:off x="1360292" y="2083313"/>
            <a:ext cx="7042367" cy="51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Gráficas</a:t>
            </a:r>
            <a:endParaRPr sz="2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 rotWithShape="1">
          <a:blip r:embed="rId4">
            <a:alphaModFix/>
          </a:blip>
          <a:srcRect b="0" l="0" r="0" t="8216"/>
          <a:stretch/>
        </p:blipFill>
        <p:spPr>
          <a:xfrm>
            <a:off x="9849438" y="2171699"/>
            <a:ext cx="7154643" cy="499195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 txBox="1"/>
          <p:nvPr/>
        </p:nvSpPr>
        <p:spPr>
          <a:xfrm>
            <a:off x="3784150" y="1781346"/>
            <a:ext cx="2677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Loss and 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12344400" y="1751126"/>
            <a:ext cx="2677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Loss and 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 b="504" l="0" r="35966" t="0"/>
          <a:stretch/>
        </p:blipFill>
        <p:spPr>
          <a:xfrm flipH="1">
            <a:off x="0" y="-500966"/>
            <a:ext cx="6824886" cy="1060455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>
            <a:off x="0" y="9810219"/>
            <a:ext cx="18273713" cy="52006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8001000" y="4374058"/>
            <a:ext cx="883920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R CNN</a:t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12072993" y="2476500"/>
            <a:ext cx="933561" cy="927378"/>
          </a:xfrm>
          <a:prstGeom prst="ellipse">
            <a:avLst/>
          </a:prstGeom>
          <a:noFill/>
          <a:ln cap="flat" cmpd="sng" w="762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rot="10800000">
            <a:off x="12006374" y="3578780"/>
            <a:ext cx="1066800" cy="76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0" y="2417349"/>
            <a:ext cx="18288001" cy="7869651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0" y="0"/>
            <a:ext cx="18288001" cy="24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26"/>
          <p:cNvGrpSpPr/>
          <p:nvPr/>
        </p:nvGrpSpPr>
        <p:grpSpPr>
          <a:xfrm>
            <a:off x="2062616" y="2262868"/>
            <a:ext cx="14254046" cy="310185"/>
            <a:chOff x="901" y="0"/>
            <a:chExt cx="19005397" cy="413580"/>
          </a:xfrm>
        </p:grpSpPr>
        <p:sp>
          <p:nvSpPr>
            <p:cNvPr id="307" name="Google Shape;307;p26"/>
            <p:cNvSpPr/>
            <p:nvPr/>
          </p:nvSpPr>
          <p:spPr>
            <a:xfrm>
              <a:off x="201970" y="205975"/>
              <a:ext cx="18610200" cy="38100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901" y="0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924831" y="16705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2481392" y="16705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8611194" y="16705"/>
              <a:ext cx="395104" cy="3968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034" y="3156467"/>
            <a:ext cx="3492785" cy="19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783" y="3106505"/>
            <a:ext cx="3572029" cy="20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2996" y="3106505"/>
            <a:ext cx="3682864" cy="20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749867" y="2674502"/>
            <a:ext cx="2846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Leer frame del video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5292635" y="2674502"/>
            <a:ext cx="2846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Detectar objeto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521589" y="508998"/>
            <a:ext cx="10404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CóMO FUNCIONA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521589" y="1123678"/>
            <a:ext cx="10404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In a nutshell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10150623" y="2674502"/>
            <a:ext cx="2846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Clasificar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4665473" y="2674502"/>
            <a:ext cx="2846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Repetir el proceso para cada frame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9569565" y="5712182"/>
            <a:ext cx="40083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Mask detector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4177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2000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Clasificador SoftMax</a:t>
            </a:r>
            <a:endParaRPr sz="2000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Regressor con regularización para los BBs</a:t>
            </a:r>
            <a:endParaRPr sz="2000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4177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Output:  Tensor</a:t>
            </a:r>
            <a:endParaRPr b="0" i="0" sz="2000" u="none" cap="none" strike="noStrik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-Score (0-1)</a:t>
            </a:r>
            <a:endParaRPr b="0" i="0" sz="2000" u="none" cap="none" strike="noStrik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-Coordenadas de los BBs</a:t>
            </a:r>
            <a:endParaRPr b="0" i="0" sz="2000" u="none" cap="none" strike="noStrik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- Categoría del objeto detectado del BB</a:t>
            </a:r>
            <a:endParaRPr b="0" i="0" sz="2000" u="none" cap="none" strike="noStrik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521589" y="5965707"/>
            <a:ext cx="35982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Lectura de frame en el que se analizara la presencia de rostros con mascarilla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14665473" y="5965707"/>
            <a:ext cx="30225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Repetir el proceso en cada frame al detectar al menos un rostro hasta el break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1101512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5542733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10457871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15027470" y="1743438"/>
            <a:ext cx="22317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6"/>
          <p:cNvCxnSpPr/>
          <p:nvPr/>
        </p:nvCxnSpPr>
        <p:spPr>
          <a:xfrm flipH="1">
            <a:off x="2173138" y="5258148"/>
            <a:ext cx="3900" cy="707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26"/>
          <p:cNvCxnSpPr/>
          <p:nvPr/>
        </p:nvCxnSpPr>
        <p:spPr>
          <a:xfrm flipH="1">
            <a:off x="6715906" y="5178730"/>
            <a:ext cx="3900" cy="707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26"/>
          <p:cNvCxnSpPr/>
          <p:nvPr/>
        </p:nvCxnSpPr>
        <p:spPr>
          <a:xfrm flipH="1">
            <a:off x="11626993" y="5246878"/>
            <a:ext cx="3900" cy="707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331" name="Google Shape;331;p26"/>
          <p:cNvCxnSpPr>
            <a:endCxn id="323" idx="0"/>
          </p:cNvCxnSpPr>
          <p:nvPr/>
        </p:nvCxnSpPr>
        <p:spPr>
          <a:xfrm>
            <a:off x="16143424" y="3627507"/>
            <a:ext cx="33300" cy="233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sp>
        <p:nvSpPr>
          <p:cNvPr id="332" name="Google Shape;332;p26"/>
          <p:cNvSpPr txBox="1"/>
          <p:nvPr/>
        </p:nvSpPr>
        <p:spPr>
          <a:xfrm>
            <a:off x="4929783" y="5965707"/>
            <a:ext cx="3703500" cy="3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Arial"/>
              <a:buNone/>
            </a:pPr>
            <a:r>
              <a:rPr lang="en-US" sz="20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Face detector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4177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US" sz="2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RPN</a:t>
            </a:r>
            <a:br>
              <a:rPr lang="en-US" sz="2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Se encarga de proponer las ROI donde haya un objeto presente, las cuales servirán de input para la siguiente capa, para este caso rosotros.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14177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b="0" i="0" lang="en-US" sz="2000" u="none" cap="none" strike="noStrik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rPr>
              <a:t>Tensor con los BBS de las ROI con rostros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/>
          <p:nvPr/>
        </p:nvSpPr>
        <p:spPr>
          <a:xfrm>
            <a:off x="0" y="0"/>
            <a:ext cx="18288001" cy="1624800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521589" y="508998"/>
            <a:ext cx="10404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00" y="2224088"/>
            <a:ext cx="15921050" cy="66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 txBox="1"/>
          <p:nvPr/>
        </p:nvSpPr>
        <p:spPr>
          <a:xfrm>
            <a:off x="521600" y="9276575"/>
            <a:ext cx="14316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 : https://towardsdatascience.com/understanding-fast-r-cnn-and-faster-r-cnn-for-object-detection-adbb55653d97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 rot="5400000">
            <a:off x="588772" y="1464944"/>
            <a:ext cx="471520" cy="408336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sp>
        <p:nvSpPr>
          <p:cNvPr id="347" name="Google Shape;347;p28"/>
          <p:cNvSpPr txBox="1"/>
          <p:nvPr/>
        </p:nvSpPr>
        <p:spPr>
          <a:xfrm>
            <a:off x="1225497" y="1449836"/>
            <a:ext cx="92433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fueron puestos en carpetas, de train y test, y luego en sub carpetas, de anotaciones (etiquetas en formato xml ) y de imágenes</a:t>
            </a:r>
            <a:endParaRPr/>
          </a:p>
        </p:txBody>
      </p:sp>
      <p:pic>
        <p:nvPicPr>
          <p:cNvPr id="348" name="Google Shape;3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7791" y="5044429"/>
            <a:ext cx="2619375" cy="2457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200" y="4948352"/>
            <a:ext cx="2362200" cy="2581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3687" y="4191114"/>
            <a:ext cx="4229100" cy="3971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28"/>
          <p:cNvSpPr txBox="1"/>
          <p:nvPr/>
        </p:nvSpPr>
        <p:spPr>
          <a:xfrm>
            <a:off x="2947150" y="2724572"/>
            <a:ext cx="19778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T: 815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Test:  ~100 imgs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10236031" y="5895054"/>
            <a:ext cx="762000" cy="8857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E6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14554200" y="0"/>
            <a:ext cx="3733800" cy="10287000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/>
          <p:nvPr/>
        </p:nvSpPr>
        <p:spPr>
          <a:xfrm>
            <a:off x="7448621" y="0"/>
            <a:ext cx="10839379" cy="10287000"/>
          </a:xfrm>
          <a:custGeom>
            <a:rect b="b" l="l" r="r" t="t"/>
            <a:pathLst>
              <a:path extrusionOk="0" h="1913890" w="2016660">
                <a:moveTo>
                  <a:pt x="0" y="0"/>
                </a:moveTo>
                <a:lnTo>
                  <a:pt x="2016660" y="0"/>
                </a:lnTo>
                <a:lnTo>
                  <a:pt x="201666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9" name="Google Shape;359;p29"/>
          <p:cNvSpPr/>
          <p:nvPr/>
        </p:nvSpPr>
        <p:spPr>
          <a:xfrm>
            <a:off x="3514778" y="6959829"/>
            <a:ext cx="7867685" cy="3045043"/>
          </a:xfrm>
          <a:custGeom>
            <a:rect b="b" l="l" r="r" t="t"/>
            <a:pathLst>
              <a:path extrusionOk="0" h="1022847" w="2642800">
                <a:moveTo>
                  <a:pt x="2518340" y="1022847"/>
                </a:moveTo>
                <a:lnTo>
                  <a:pt x="124460" y="1022847"/>
                </a:lnTo>
                <a:cubicBezTo>
                  <a:pt x="55880" y="1022847"/>
                  <a:pt x="0" y="966967"/>
                  <a:pt x="0" y="89838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518340" y="0"/>
                </a:lnTo>
                <a:cubicBezTo>
                  <a:pt x="2586920" y="0"/>
                  <a:pt x="2642800" y="55880"/>
                  <a:pt x="2642800" y="124460"/>
                </a:cubicBezTo>
                <a:lnTo>
                  <a:pt x="2642800" y="898387"/>
                </a:lnTo>
                <a:cubicBezTo>
                  <a:pt x="2642800" y="966967"/>
                  <a:pt x="2586920" y="1022847"/>
                  <a:pt x="2518340" y="1022847"/>
                </a:cubicBezTo>
                <a:close/>
              </a:path>
            </a:pathLst>
          </a:cu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 txBox="1"/>
          <p:nvPr/>
        </p:nvSpPr>
        <p:spPr>
          <a:xfrm>
            <a:off x="423567" y="476732"/>
            <a:ext cx="7025054" cy="1161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EE6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 rot="5400000">
            <a:off x="588772" y="1464944"/>
            <a:ext cx="471520" cy="408336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FEE600"/>
          </a:solidFill>
          <a:ln>
            <a:noFill/>
          </a:ln>
        </p:spPr>
      </p:sp>
      <p:sp>
        <p:nvSpPr>
          <p:cNvPr id="362" name="Google Shape;362;p29"/>
          <p:cNvSpPr txBox="1"/>
          <p:nvPr/>
        </p:nvSpPr>
        <p:spPr>
          <a:xfrm>
            <a:off x="1174623" y="1467817"/>
            <a:ext cx="370092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EE600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endParaRPr/>
          </a:p>
        </p:txBody>
      </p:sp>
      <p:sp>
        <p:nvSpPr>
          <p:cNvPr id="363" name="Google Shape;363;p29"/>
          <p:cNvSpPr txBox="1"/>
          <p:nvPr/>
        </p:nvSpPr>
        <p:spPr>
          <a:xfrm>
            <a:off x="423567" y="2493584"/>
            <a:ext cx="523701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7812680" y="218287"/>
            <a:ext cx="3700926" cy="41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COMPILAR:</a:t>
            </a:r>
            <a:endParaRPr/>
          </a:p>
        </p:txBody>
      </p:sp>
      <p:sp>
        <p:nvSpPr>
          <p:cNvPr id="365" name="Google Shape;365;p29"/>
          <p:cNvSpPr txBox="1"/>
          <p:nvPr/>
        </p:nvSpPr>
        <p:spPr>
          <a:xfrm>
            <a:off x="406578" y="3057750"/>
            <a:ext cx="52371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Fine tuning set up</a:t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SGD : Lr = 0.005 , momentum = 0.9</a:t>
            </a:r>
            <a:endParaRPr b="0" i="0" sz="2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decay = 0.0005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alibri"/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Num. Epochs = 5 , 10 ,15, 25, los mejores resultados se obtuvieron con 10 epocas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•"/>
            </a:pPr>
            <a:r>
              <a:rPr b="0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 Size : 5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750" y="7066905"/>
            <a:ext cx="2603081" cy="28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9670" y="7590231"/>
            <a:ext cx="3209978" cy="192598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9"/>
          <p:cNvSpPr txBox="1"/>
          <p:nvPr/>
        </p:nvSpPr>
        <p:spPr>
          <a:xfrm>
            <a:off x="7448625" y="658200"/>
            <a:ext cx="10682100" cy="5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50"/>
              <a:buFont typeface="Courier New"/>
              <a:buNone/>
            </a:pPr>
            <a:r>
              <a:rPr lang="en-US" sz="2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Epoch: [4]  [170/171] lr: 0.000500  </a:t>
            </a:r>
            <a:endParaRPr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50"/>
              <a:buFont typeface="Courier New"/>
              <a:buNone/>
            </a:pPr>
            <a:r>
              <a:rPr lang="en-US" sz="2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loss: 0.1688 (0.1854)  </a:t>
            </a:r>
            <a:endParaRPr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50"/>
              <a:buFont typeface="Courier New"/>
              <a:buNone/>
            </a:pPr>
            <a:r>
              <a:rPr lang="en-US" sz="2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loss_classifier: 0.0632 (0.0613)  </a:t>
            </a:r>
            <a:endParaRPr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50"/>
              <a:buFont typeface="Courier New"/>
              <a:buNone/>
            </a:pPr>
            <a:r>
              <a:rPr lang="en-US" sz="2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loss_box_reg: 0.0955 (0.1173)  </a:t>
            </a:r>
            <a:endParaRPr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50"/>
              <a:buFont typeface="Courier New"/>
              <a:buNone/>
            </a:pPr>
            <a:r>
              <a:rPr lang="en-US" sz="2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loss_objectness: 0.0009 (0.0017)  </a:t>
            </a:r>
            <a:endParaRPr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050"/>
              <a:buFont typeface="Courier New"/>
              <a:buNone/>
            </a:pPr>
            <a:r>
              <a:rPr lang="en-US" sz="2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loss_rpn_box_reg: 0.0032 (0.0051)</a:t>
            </a:r>
            <a:endParaRPr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Calibri"/>
              <a:buNone/>
            </a:pPr>
            <a:r>
              <a:t/>
            </a:r>
            <a:endParaRPr sz="21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None/>
            </a:pPr>
            <a:r>
              <a:t/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Average Precision  (AP) @[ IoU=0.50:0.95 | area=   all | maxDets=100 ] = 0.475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IoU=0.50      | area=   all | maxDets=100 ] = 0.806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IoU=0.75      | area=   all | maxDets=100 ] = 0.495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IoU=0.50:0.95 | area= small | maxDets=100 ] = 0.326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IoU=0.50:0.95 | area=medium | maxDets=100 ] = 0.480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Precision  (AP) @[ IoU=0.50:0.95 | area= large | maxDets=100 ] = 0.528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IoU=0.50:0.95 | area=   all | maxDets=  1 ] = 0.302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IoU=0.50:0.95 | area=   all | maxDets= 10 ] = 0.574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IoU=0.50:0.95 | area=   all | maxDets=100 ] = 0.617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IoU=0.50:0.95 | area= small | maxDets=100 ] = 0.519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IoU=0.50:0.95 | area=medium | maxDets=100 ] = 0.615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550"/>
              <a:buFont typeface="Courier New"/>
              <a:buNone/>
            </a:pPr>
            <a:r>
              <a:rPr lang="en-US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Average Recall     (AR) @[ IoU=0.50:0.95 | area= large | maxDets=100 ] = 0.661</a:t>
            </a:r>
            <a:endParaRPr sz="15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11798400" y="7353300"/>
            <a:ext cx="6489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Epoch: [9]  [170/171]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loss: 0.1491 (0.1686) 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loss_classifier: 0.0567 (0.0555)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loss_box_reg: 0.0912 (0.1066) 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loss_objectness: 0.0004 (0.0016) 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loss_rpn_box_reg: 0.0028 (0.0048)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750"/>
              <a:buFont typeface="Courier New"/>
              <a:buNone/>
            </a:pPr>
            <a:r>
              <a:rPr lang="en-US" sz="17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/>
          <p:nvPr/>
        </p:nvSpPr>
        <p:spPr>
          <a:xfrm>
            <a:off x="0" y="9810219"/>
            <a:ext cx="18273713" cy="52006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1295400" y="190500"/>
            <a:ext cx="9067763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1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0"/>
          <p:cNvSpPr/>
          <p:nvPr/>
        </p:nvSpPr>
        <p:spPr>
          <a:xfrm rot="5400000">
            <a:off x="432184" y="640723"/>
            <a:ext cx="818626" cy="602932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pic>
        <p:nvPicPr>
          <p:cNvPr id="377" name="Google Shape;3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968097"/>
            <a:ext cx="5050600" cy="72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4600" y="1977622"/>
            <a:ext cx="5486400" cy="720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0" y="9810219"/>
            <a:ext cx="18273713" cy="52006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 txBox="1"/>
          <p:nvPr/>
        </p:nvSpPr>
        <p:spPr>
          <a:xfrm>
            <a:off x="1371636" y="1090977"/>
            <a:ext cx="9067763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</a:t>
            </a:r>
            <a:endParaRPr sz="1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/>
          <p:nvPr/>
        </p:nvSpPr>
        <p:spPr>
          <a:xfrm rot="5400000">
            <a:off x="508420" y="1541200"/>
            <a:ext cx="818626" cy="602932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sp>
        <p:nvSpPr>
          <p:cNvPr id="386" name="Google Shape;386;p31"/>
          <p:cNvSpPr txBox="1"/>
          <p:nvPr/>
        </p:nvSpPr>
        <p:spPr>
          <a:xfrm>
            <a:off x="1352586" y="2552700"/>
            <a:ext cx="14716199" cy="6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 de Transfer learning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-US" sz="2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https://pytorch.org/tutorials/intermediate/torchvision_tutorial.html</a:t>
            </a:r>
            <a:endParaRPr sz="27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Notebook Inicial de Kaggle: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-US" sz="2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https://www.kaggle.com/daniel601/pytorch-fasterrcnn</a:t>
            </a:r>
            <a:endParaRPr sz="27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 utilitarios para cálculo de Loss en test: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-US" sz="2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https://github.com/pytorch/vision</a:t>
            </a:r>
            <a:endParaRPr sz="27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Tutoriales Y Explicaciones Youtube: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-US" sz="2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https://www.youtube.com/playlist?list=PLqnslRFeH2UrcDBWF5mfPGpqQDSta6VK4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(Canal muy recomendado de tutoriales referentes a ml y dl )</a:t>
            </a:r>
            <a:endParaRPr i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</a:t>
            </a:r>
            <a:r>
              <a:rPr lang="en-US" sz="2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https://www.youtube.com/watch?v=v5bFVbQvFRk&amp;ab_channel=ArdianUmam</a:t>
            </a:r>
            <a:endParaRPr sz="27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9162391" y="6795353"/>
            <a:ext cx="6098428" cy="1568153"/>
          </a:xfrm>
          <a:custGeom>
            <a:rect b="b" l="l" r="r" t="t"/>
            <a:pathLst>
              <a:path extrusionOk="0" h="769780" w="2993618">
                <a:moveTo>
                  <a:pt x="2869158" y="769779"/>
                </a:moveTo>
                <a:lnTo>
                  <a:pt x="124460" y="769779"/>
                </a:lnTo>
                <a:cubicBezTo>
                  <a:pt x="55880" y="769779"/>
                  <a:pt x="0" y="713899"/>
                  <a:pt x="0" y="64531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69158" y="0"/>
                </a:lnTo>
                <a:cubicBezTo>
                  <a:pt x="2937739" y="0"/>
                  <a:pt x="2993618" y="55880"/>
                  <a:pt x="2993618" y="124460"/>
                </a:cubicBezTo>
                <a:lnTo>
                  <a:pt x="2993618" y="645320"/>
                </a:lnTo>
                <a:cubicBezTo>
                  <a:pt x="2993618" y="713900"/>
                  <a:pt x="2937739" y="769780"/>
                  <a:pt x="2869158" y="769780"/>
                </a:cubicBezTo>
                <a:close/>
              </a:path>
            </a:pathLst>
          </a:cu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9162391" y="3758879"/>
            <a:ext cx="6097742" cy="3430323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18" l="0" r="10" t="-1712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1600" y="0"/>
            <a:ext cx="42164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2530258" y="6792062"/>
            <a:ext cx="6098428" cy="1568153"/>
          </a:xfrm>
          <a:custGeom>
            <a:rect b="b" l="l" r="r" t="t"/>
            <a:pathLst>
              <a:path extrusionOk="0" h="769780" w="2993618">
                <a:moveTo>
                  <a:pt x="2869158" y="769779"/>
                </a:moveTo>
                <a:lnTo>
                  <a:pt x="124460" y="769779"/>
                </a:lnTo>
                <a:cubicBezTo>
                  <a:pt x="55880" y="769779"/>
                  <a:pt x="0" y="713899"/>
                  <a:pt x="0" y="64531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869158" y="0"/>
                </a:lnTo>
                <a:cubicBezTo>
                  <a:pt x="2937739" y="0"/>
                  <a:pt x="2993618" y="55880"/>
                  <a:pt x="2993618" y="124460"/>
                </a:cubicBezTo>
                <a:lnTo>
                  <a:pt x="2993618" y="645320"/>
                </a:lnTo>
                <a:cubicBezTo>
                  <a:pt x="2993618" y="713900"/>
                  <a:pt x="2937739" y="769780"/>
                  <a:pt x="2869158" y="769780"/>
                </a:cubicBezTo>
                <a:close/>
              </a:path>
            </a:pathLst>
          </a:cu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2530258" y="3755587"/>
            <a:ext cx="6097742" cy="3430323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17" l="-172" r="-16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9469509" y="7413260"/>
            <a:ext cx="4060317" cy="811530"/>
            <a:chOff x="0" y="-38100"/>
            <a:chExt cx="5413756" cy="1082040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5413756" cy="556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ALEXIS</a:t>
              </a: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480060"/>
              <a:ext cx="5413756" cy="563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Coronado</a:t>
              </a:r>
              <a:endParaRPr/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2837376" y="7413260"/>
            <a:ext cx="4060317" cy="811530"/>
            <a:chOff x="0" y="-38100"/>
            <a:chExt cx="5413756" cy="1082040"/>
          </a:xfrm>
        </p:grpSpPr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5413756" cy="556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TAMARA</a:t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480060"/>
              <a:ext cx="5413756" cy="563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Reategui</a:t>
              </a:r>
              <a:endParaRPr/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1028700" y="847725"/>
            <a:ext cx="7025054" cy="21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GRUPO DE TRABAJO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/>
          <p:nvPr/>
        </p:nvSpPr>
        <p:spPr>
          <a:xfrm>
            <a:off x="8261406" y="1028700"/>
            <a:ext cx="12174084" cy="9959277"/>
          </a:xfrm>
          <a:custGeom>
            <a:rect b="b" l="l" r="r" t="t"/>
            <a:pathLst>
              <a:path extrusionOk="0" h="2384113" w="2914308">
                <a:moveTo>
                  <a:pt x="2789848" y="2384113"/>
                </a:moveTo>
                <a:lnTo>
                  <a:pt x="124460" y="2384113"/>
                </a:lnTo>
                <a:cubicBezTo>
                  <a:pt x="55880" y="2384113"/>
                  <a:pt x="0" y="2328233"/>
                  <a:pt x="0" y="225965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789848" y="0"/>
                </a:lnTo>
                <a:cubicBezTo>
                  <a:pt x="2858428" y="0"/>
                  <a:pt x="2914308" y="55880"/>
                  <a:pt x="2914308" y="124460"/>
                </a:cubicBezTo>
                <a:lnTo>
                  <a:pt x="2914308" y="2259654"/>
                </a:lnTo>
                <a:cubicBezTo>
                  <a:pt x="2914308" y="2328233"/>
                  <a:pt x="2858428" y="2384113"/>
                  <a:pt x="2789848" y="2384113"/>
                </a:cubicBezTo>
                <a:close/>
              </a:path>
            </a:pathLst>
          </a:cu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2"/>
          <p:cNvGrpSpPr/>
          <p:nvPr/>
        </p:nvGrpSpPr>
        <p:grpSpPr>
          <a:xfrm>
            <a:off x="-564049" y="3185111"/>
            <a:ext cx="10301497" cy="7640277"/>
            <a:chOff x="0" y="0"/>
            <a:chExt cx="13716000" cy="10172700"/>
          </a:xfrm>
        </p:grpSpPr>
        <p:sp>
          <p:nvSpPr>
            <p:cNvPr id="393" name="Google Shape;393;p32"/>
            <p:cNvSpPr/>
            <p:nvPr/>
          </p:nvSpPr>
          <p:spPr>
            <a:xfrm>
              <a:off x="0" y="0"/>
              <a:ext cx="13716000" cy="10172700"/>
            </a:xfrm>
            <a:custGeom>
              <a:rect b="b" l="l" r="r" t="t"/>
              <a:pathLst>
                <a:path extrusionOk="0"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1" l="0" r="0" t="-392"/>
              </a:stretch>
            </a:blipFill>
            <a:ln>
              <a:noFill/>
            </a:ln>
          </p:spPr>
        </p:sp>
        <p:sp>
          <p:nvSpPr>
            <p:cNvPr id="394" name="Google Shape;394;p32"/>
            <p:cNvSpPr/>
            <p:nvPr/>
          </p:nvSpPr>
          <p:spPr>
            <a:xfrm>
              <a:off x="393700" y="615950"/>
              <a:ext cx="12941300" cy="9107742"/>
            </a:xfrm>
            <a:custGeom>
              <a:rect b="b" l="l" r="r" t="t"/>
              <a:pathLst>
                <a:path extrusionOk="0"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4412" l="-1669" r="1986" t="6053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5" name="Google Shape;395;p32"/>
          <p:cNvPicPr preferRelativeResize="0"/>
          <p:nvPr/>
        </p:nvPicPr>
        <p:blipFill rotWithShape="1">
          <a:blip r:embed="rId5">
            <a:alphaModFix/>
          </a:blip>
          <a:srcRect b="0" l="28703" r="0" t="0"/>
          <a:stretch/>
        </p:blipFill>
        <p:spPr>
          <a:xfrm>
            <a:off x="10941276" y="7005249"/>
            <a:ext cx="572933" cy="35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 rotWithShape="1">
          <a:blip r:embed="rId5">
            <a:alphaModFix/>
          </a:blip>
          <a:srcRect b="0" l="28703" r="0" t="0"/>
          <a:stretch/>
        </p:blipFill>
        <p:spPr>
          <a:xfrm>
            <a:off x="10941276" y="5326302"/>
            <a:ext cx="572933" cy="35504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10359988" y="1933904"/>
            <a:ext cx="6342291" cy="1038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Contáctanos</a:t>
            </a:r>
            <a:endParaRPr/>
          </a:p>
        </p:txBody>
      </p:sp>
      <p:grpSp>
        <p:nvGrpSpPr>
          <p:cNvPr id="398" name="Google Shape;398;p32"/>
          <p:cNvGrpSpPr/>
          <p:nvPr/>
        </p:nvGrpSpPr>
        <p:grpSpPr>
          <a:xfrm>
            <a:off x="11937371" y="6973817"/>
            <a:ext cx="4764908" cy="1668907"/>
            <a:chOff x="0" y="-38100"/>
            <a:chExt cx="6353211" cy="2225209"/>
          </a:xfrm>
        </p:grpSpPr>
        <p:sp>
          <p:nvSpPr>
            <p:cNvPr id="399" name="Google Shape;399;p32"/>
            <p:cNvSpPr txBox="1"/>
            <p:nvPr/>
          </p:nvSpPr>
          <p:spPr>
            <a:xfrm>
              <a:off x="0" y="-38100"/>
              <a:ext cx="6353211" cy="556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ALEXIS CORONADO</a:t>
              </a:r>
              <a:endParaRPr/>
            </a:p>
          </p:txBody>
        </p:sp>
        <p:sp>
          <p:nvSpPr>
            <p:cNvPr id="400" name="Google Shape;400;p32"/>
            <p:cNvSpPr txBox="1"/>
            <p:nvPr/>
          </p:nvSpPr>
          <p:spPr>
            <a:xfrm>
              <a:off x="0" y="480060"/>
              <a:ext cx="6353211" cy="17070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itz_@hotmail.es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https://www.linkedin.com/in/alexis-Coronado-Ortiz-ab5b08117</a:t>
              </a:r>
              <a:endParaRPr/>
            </a:p>
          </p:txBody>
        </p:sp>
      </p:grpSp>
      <p:grpSp>
        <p:nvGrpSpPr>
          <p:cNvPr id="401" name="Google Shape;401;p32"/>
          <p:cNvGrpSpPr/>
          <p:nvPr/>
        </p:nvGrpSpPr>
        <p:grpSpPr>
          <a:xfrm>
            <a:off x="11937371" y="5083771"/>
            <a:ext cx="4764908" cy="811530"/>
            <a:chOff x="0" y="-38100"/>
            <a:chExt cx="6353211" cy="1082040"/>
          </a:xfrm>
        </p:grpSpPr>
        <p:sp>
          <p:nvSpPr>
            <p:cNvPr id="402" name="Google Shape;402;p32"/>
            <p:cNvSpPr txBox="1"/>
            <p:nvPr/>
          </p:nvSpPr>
          <p:spPr>
            <a:xfrm>
              <a:off x="0" y="-38100"/>
              <a:ext cx="6353211" cy="556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TAMARA REATEGUI</a:t>
              </a:r>
              <a:endParaRPr/>
            </a:p>
          </p:txBody>
        </p:sp>
        <p:sp>
          <p:nvSpPr>
            <p:cNvPr id="403" name="Google Shape;403;p32"/>
            <p:cNvSpPr txBox="1"/>
            <p:nvPr/>
          </p:nvSpPr>
          <p:spPr>
            <a:xfrm>
              <a:off x="0" y="480060"/>
              <a:ext cx="6353211" cy="563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tam.reategui@gmail.com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6318666" y="0"/>
            <a:ext cx="12138371" cy="10306050"/>
          </a:xfrm>
          <a:custGeom>
            <a:rect b="b" l="l" r="r" t="t"/>
            <a:pathLst>
              <a:path extrusionOk="0" h="3486244" w="4106066">
                <a:moveTo>
                  <a:pt x="0" y="0"/>
                </a:moveTo>
                <a:lnTo>
                  <a:pt x="4106066" y="0"/>
                </a:lnTo>
                <a:lnTo>
                  <a:pt x="4106066" y="3486244"/>
                </a:lnTo>
                <a:lnTo>
                  <a:pt x="0" y="3486244"/>
                </a:lnTo>
                <a:close/>
              </a:path>
            </a:pathLst>
          </a:custGeom>
          <a:solidFill>
            <a:srgbClr val="EBEEF2"/>
          </a:solidFill>
          <a:ln>
            <a:noFill/>
          </a:ln>
        </p:spPr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666" y="2543298"/>
            <a:ext cx="11969334" cy="688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69885" y="1301390"/>
            <a:ext cx="5490803" cy="1496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B5112E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</p:txBody>
      </p:sp>
      <p:grpSp>
        <p:nvGrpSpPr>
          <p:cNvPr id="119" name="Google Shape;119;p15"/>
          <p:cNvGrpSpPr/>
          <p:nvPr/>
        </p:nvGrpSpPr>
        <p:grpSpPr>
          <a:xfrm>
            <a:off x="569885" y="3399157"/>
            <a:ext cx="4963485" cy="3472016"/>
            <a:chOff x="0" y="-47625"/>
            <a:chExt cx="6617980" cy="4629355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0" y="-47625"/>
              <a:ext cx="6617980" cy="738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FEE600"/>
                  </a:solidFill>
                  <a:latin typeface="Arial"/>
                  <a:ea typeface="Arial"/>
                  <a:cs typeface="Arial"/>
                  <a:sym typeface="Arial"/>
                </a:rPr>
                <a:t>SUCESOS</a:t>
              </a: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0" y="1173050"/>
              <a:ext cx="6617980" cy="3408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EE6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FEE600"/>
                  </a:solidFill>
                  <a:latin typeface="Arial"/>
                  <a:ea typeface="Arial"/>
                  <a:cs typeface="Arial"/>
                  <a:sym typeface="Arial"/>
                </a:rPr>
                <a:t>COVID 19 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EE6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FEE600"/>
                  </a:solidFill>
                  <a:latin typeface="Arial"/>
                  <a:ea typeface="Arial"/>
                  <a:cs typeface="Arial"/>
                  <a:sym typeface="Arial"/>
                </a:rPr>
                <a:t>Iniciativas en distintos rubros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EE6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FEE600"/>
                  </a:solidFill>
                  <a:latin typeface="Arial"/>
                  <a:ea typeface="Arial"/>
                  <a:cs typeface="Arial"/>
                  <a:sym typeface="Arial"/>
                </a:rPr>
                <a:t>Crecimiento de la conectividad y aplicaciones.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EE6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FEE600"/>
                  </a:solidFill>
                  <a:latin typeface="Arial"/>
                  <a:ea typeface="Arial"/>
                  <a:cs typeface="Arial"/>
                  <a:sym typeface="Arial"/>
                </a:rPr>
                <a:t>Aplicaciones usando inteligencia artificial.</a:t>
              </a:r>
              <a:endParaRPr/>
            </a:p>
          </p:txBody>
        </p:sp>
      </p:grpSp>
      <p:sp>
        <p:nvSpPr>
          <p:cNvPr id="122" name="Google Shape;122;p15"/>
          <p:cNvSpPr txBox="1"/>
          <p:nvPr/>
        </p:nvSpPr>
        <p:spPr>
          <a:xfrm>
            <a:off x="9144000" y="621965"/>
            <a:ext cx="7025054" cy="2176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5112E"/>
                </a:solidFill>
                <a:latin typeface="Arial"/>
                <a:ea typeface="Arial"/>
                <a:cs typeface="Arial"/>
                <a:sym typeface="Arial"/>
              </a:rPr>
              <a:t>GLOBAL PANDEMIC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4048" t="0"/>
          <a:stretch/>
        </p:blipFill>
        <p:spPr>
          <a:xfrm>
            <a:off x="0" y="0"/>
            <a:ext cx="6483372" cy="450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4">
            <a:alphaModFix/>
          </a:blip>
          <a:srcRect b="636" l="0" r="0" t="636"/>
          <a:stretch/>
        </p:blipFill>
        <p:spPr>
          <a:xfrm>
            <a:off x="6483372" y="0"/>
            <a:ext cx="6101997" cy="450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5">
            <a:alphaModFix/>
          </a:blip>
          <a:srcRect b="10448" l="0" r="0" t="10449"/>
          <a:stretch/>
        </p:blipFill>
        <p:spPr>
          <a:xfrm>
            <a:off x="12507644" y="0"/>
            <a:ext cx="5780356" cy="450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978877"/>
            <a:ext cx="6483372" cy="430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3372" y="5978877"/>
            <a:ext cx="6101997" cy="430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8">
            <a:alphaModFix/>
          </a:blip>
          <a:srcRect b="1981" l="0" r="0" t="1980"/>
          <a:stretch/>
        </p:blipFill>
        <p:spPr>
          <a:xfrm>
            <a:off x="12585369" y="5978877"/>
            <a:ext cx="5702631" cy="43081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2337404" y="4542736"/>
            <a:ext cx="13959269" cy="152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Detección de mascarillas en ambientes de alta concurrencia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0" y="0"/>
            <a:ext cx="2594394" cy="10287000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48" y="1837604"/>
            <a:ext cx="12289957" cy="439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802"/>
          <a:stretch/>
        </p:blipFill>
        <p:spPr>
          <a:xfrm>
            <a:off x="8478381" y="4920343"/>
            <a:ext cx="9809619" cy="536665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 rot="5400000">
            <a:off x="12921386" y="2838717"/>
            <a:ext cx="659420" cy="571057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sp>
        <p:nvSpPr>
          <p:cNvPr id="142" name="Google Shape;142;p17"/>
          <p:cNvSpPr txBox="1"/>
          <p:nvPr/>
        </p:nvSpPr>
        <p:spPr>
          <a:xfrm>
            <a:off x="470248" y="547453"/>
            <a:ext cx="7813465" cy="1029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9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DESARROLLOS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13654589" y="2375891"/>
            <a:ext cx="3700926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LOGMASK: Servicios para la deteccion. de personas con mascarillas</a:t>
            </a:r>
            <a:endParaRPr sz="1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 rot="-5400000">
            <a:off x="7668475" y="8972771"/>
            <a:ext cx="659420" cy="571057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</p:sp>
      <p:sp>
        <p:nvSpPr>
          <p:cNvPr id="145" name="Google Shape;145;p17"/>
          <p:cNvSpPr txBox="1"/>
          <p:nvPr/>
        </p:nvSpPr>
        <p:spPr>
          <a:xfrm>
            <a:off x="4011730" y="8755379"/>
            <a:ext cx="3700926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TRYO.LAB: Detección de personas con mascarillas en calles</a:t>
            </a:r>
            <a:endParaRPr sz="18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1600" y="0"/>
            <a:ext cx="42164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3536627" y="3136714"/>
            <a:ext cx="37009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https://www.logmask.com/es#mask_detection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3884950" y="9233376"/>
            <a:ext cx="91868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https://youtu.be/SQCHaHkPoSQ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11811000" y="2933700"/>
            <a:ext cx="6462712" cy="6477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0" y="9810219"/>
            <a:ext cx="18273713" cy="52006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504" l="0" r="35966" t="0"/>
          <a:stretch/>
        </p:blipFill>
        <p:spPr>
          <a:xfrm>
            <a:off x="11448826" y="-491884"/>
            <a:ext cx="6824886" cy="1060455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1495090" y="1992244"/>
            <a:ext cx="6328132" cy="459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3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981200" y="1562100"/>
            <a:ext cx="7979235" cy="6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Detector de </a:t>
            </a:r>
            <a:r>
              <a:rPr lang="en-US" sz="10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mascarillas</a:t>
            </a:r>
            <a:r>
              <a:rPr lang="en-US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tiempo real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286683" y="595319"/>
            <a:ext cx="7813465" cy="520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 sz="3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2784797" y="7834681"/>
            <a:ext cx="3700926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Estructura MobileNetV2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7834681"/>
            <a:ext cx="571278" cy="25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2784797" y="8154721"/>
            <a:ext cx="3700926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Estructura R CNN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8154721"/>
            <a:ext cx="571278" cy="2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5">
            <a:alphaModFix/>
          </a:blip>
          <a:srcRect b="7489" l="0" r="0" t="14671"/>
          <a:stretch/>
        </p:blipFill>
        <p:spPr>
          <a:xfrm>
            <a:off x="12573000" y="2981325"/>
            <a:ext cx="4495800" cy="61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504" l="0" r="35966" t="0"/>
          <a:stretch/>
        </p:blipFill>
        <p:spPr>
          <a:xfrm flipH="1">
            <a:off x="0" y="-500966"/>
            <a:ext cx="6824886" cy="106045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0" y="9810219"/>
            <a:ext cx="18273713" cy="52006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8001000" y="4374058"/>
            <a:ext cx="883920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MobileNetV2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12072993" y="2476500"/>
            <a:ext cx="933561" cy="927378"/>
          </a:xfrm>
          <a:prstGeom prst="ellipse">
            <a:avLst/>
          </a:prstGeom>
          <a:noFill/>
          <a:ln cap="flat" cmpd="sng" w="762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 rot="10800000">
            <a:off x="12006374" y="3578780"/>
            <a:ext cx="1066800" cy="76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6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0" y="0"/>
            <a:ext cx="18288001" cy="2420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2062616" y="2262868"/>
            <a:ext cx="14259323" cy="315485"/>
            <a:chOff x="901" y="0"/>
            <a:chExt cx="19012431" cy="420646"/>
          </a:xfrm>
        </p:grpSpPr>
        <p:sp>
          <p:nvSpPr>
            <p:cNvPr id="179" name="Google Shape;179;p20"/>
            <p:cNvSpPr/>
            <p:nvPr/>
          </p:nvSpPr>
          <p:spPr>
            <a:xfrm>
              <a:off x="201970" y="205975"/>
              <a:ext cx="18610293" cy="37965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901" y="0"/>
              <a:ext cx="402139" cy="403941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5924831" y="16705"/>
              <a:ext cx="402139" cy="403941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12481392" y="16705"/>
              <a:ext cx="402139" cy="403941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8611194" y="16705"/>
              <a:ext cx="402139" cy="403941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034" y="3156467"/>
            <a:ext cx="3492785" cy="19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783" y="3106505"/>
            <a:ext cx="3572029" cy="201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2996" y="3106505"/>
            <a:ext cx="3682864" cy="20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749867" y="2674502"/>
            <a:ext cx="284632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Leer frame del video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5292635" y="2674502"/>
            <a:ext cx="284632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Detectar objeto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4929783" y="5965707"/>
            <a:ext cx="3703574" cy="31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Face detector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: SSD, red neuronal pre entrenado para la detección de rostros.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b="0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Array con ROIs de la imagen (faces) y sus ubicaciones (locs) que generan los bounding boxes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521589" y="508998"/>
            <a:ext cx="10404497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CóMO FUNCIONA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521589" y="1123678"/>
            <a:ext cx="10404497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In a nutshell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10150623" y="2674502"/>
            <a:ext cx="2846324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Clasificar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14665473" y="2674502"/>
            <a:ext cx="2846324" cy="699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Repetir el proceso para cada frame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9620240" y="5965707"/>
            <a:ext cx="4008374" cy="2829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Mask detector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: MobileNetV2, red neuronal que clasifica en dos clases with mask o without mask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14177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b="0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Score entre 0 y 1 que significa la probabilidad del uso o no de la mascarilla en ese ROI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521589" y="5965707"/>
            <a:ext cx="3598180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Lectura de frame en el que se analizara la presencia de rostros con mascarilla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14665473" y="5965707"/>
            <a:ext cx="3022452" cy="1427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Repetir el proceso en cada frame al detectar al menos un rostro hasta el break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1101512" y="1743438"/>
            <a:ext cx="223183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5542733" y="1743438"/>
            <a:ext cx="223183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10457871" y="1743438"/>
            <a:ext cx="223183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5027470" y="1743438"/>
            <a:ext cx="223183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cxnSp>
        <p:nvCxnSpPr>
          <p:cNvPr id="201" name="Google Shape;201;p20"/>
          <p:cNvCxnSpPr/>
          <p:nvPr/>
        </p:nvCxnSpPr>
        <p:spPr>
          <a:xfrm flipH="1">
            <a:off x="2173029" y="5258148"/>
            <a:ext cx="4009" cy="7075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20"/>
          <p:cNvCxnSpPr/>
          <p:nvPr/>
        </p:nvCxnSpPr>
        <p:spPr>
          <a:xfrm flipH="1">
            <a:off x="6715797" y="5178730"/>
            <a:ext cx="4009" cy="7075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20"/>
          <p:cNvCxnSpPr/>
          <p:nvPr/>
        </p:nvCxnSpPr>
        <p:spPr>
          <a:xfrm flipH="1">
            <a:off x="11626884" y="5246878"/>
            <a:ext cx="4009" cy="7075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20"/>
          <p:cNvCxnSpPr>
            <a:endCxn id="196" idx="0"/>
          </p:cNvCxnSpPr>
          <p:nvPr/>
        </p:nvCxnSpPr>
        <p:spPr>
          <a:xfrm>
            <a:off x="16143399" y="3627507"/>
            <a:ext cx="33300" cy="233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/>
          <p:nvPr/>
        </p:nvSpPr>
        <p:spPr>
          <a:xfrm>
            <a:off x="0" y="0"/>
            <a:ext cx="18288001" cy="1624937"/>
          </a:xfrm>
          <a:prstGeom prst="rect">
            <a:avLst/>
          </a:prstGeom>
          <a:solidFill>
            <a:srgbClr val="FE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69" y="2409080"/>
            <a:ext cx="2260811" cy="273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5068" y="6561238"/>
            <a:ext cx="2457404" cy="273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7216" y="6561238"/>
            <a:ext cx="2502084" cy="27344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831703" y="6506262"/>
            <a:ext cx="5277854" cy="3501390"/>
          </a:xfrm>
          <a:custGeom>
            <a:rect b="b" l="l" r="r" t="t"/>
            <a:pathLst>
              <a:path extrusionOk="0" h="1661531" w="2504525">
                <a:moveTo>
                  <a:pt x="0" y="0"/>
                </a:moveTo>
                <a:lnTo>
                  <a:pt x="2504525" y="0"/>
                </a:lnTo>
                <a:lnTo>
                  <a:pt x="2504525" y="1661531"/>
                </a:lnTo>
                <a:lnTo>
                  <a:pt x="0" y="1661531"/>
                </a:lnTo>
                <a:close/>
              </a:path>
            </a:pathLst>
          </a:custGeom>
          <a:solidFill>
            <a:srgbClr val="EBEEF2"/>
          </a:solidFill>
          <a:ln>
            <a:noFill/>
          </a:ln>
        </p:spPr>
      </p:sp>
      <p:sp>
        <p:nvSpPr>
          <p:cNvPr id="214" name="Google Shape;214;p21"/>
          <p:cNvSpPr txBox="1"/>
          <p:nvPr/>
        </p:nvSpPr>
        <p:spPr>
          <a:xfrm>
            <a:off x="1028700" y="6519597"/>
            <a:ext cx="5237016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Modelo: SSD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. prototxt : define el modelo de la arquitectura (ejem. las capas)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. caffemodel: contiene los pesos de las capas.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Cargar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facenet = cv2.dnn.readnet (prototxtPath, weightsPath)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1028700" y="1982360"/>
            <a:ext cx="3528294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1290518" y="6059838"/>
            <a:ext cx="3598753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Face detector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521589" y="508998"/>
            <a:ext cx="10404497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12993070" y="6079542"/>
            <a:ext cx="3528294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6426994" y="2428785"/>
            <a:ext cx="5277854" cy="7313221"/>
          </a:xfrm>
          <a:custGeom>
            <a:rect b="b" l="l" r="r" t="t"/>
            <a:pathLst>
              <a:path extrusionOk="0" h="3470378" w="2504525">
                <a:moveTo>
                  <a:pt x="0" y="0"/>
                </a:moveTo>
                <a:lnTo>
                  <a:pt x="2504525" y="0"/>
                </a:lnTo>
                <a:lnTo>
                  <a:pt x="2504525" y="3470378"/>
                </a:lnTo>
                <a:lnTo>
                  <a:pt x="0" y="3470378"/>
                </a:lnTo>
                <a:close/>
              </a:path>
            </a:pathLst>
          </a:custGeom>
          <a:solidFill>
            <a:srgbClr val="EBEEF2"/>
          </a:solidFill>
          <a:ln>
            <a:noFill/>
          </a:ln>
        </p:spPr>
      </p:sp>
      <p:sp>
        <p:nvSpPr>
          <p:cNvPr id="220" name="Google Shape;220;p21"/>
          <p:cNvSpPr txBox="1"/>
          <p:nvPr/>
        </p:nvSpPr>
        <p:spPr>
          <a:xfrm>
            <a:off x="6623990" y="2546895"/>
            <a:ext cx="523701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6885809" y="1982360"/>
            <a:ext cx="3598753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Mask detector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2319143" y="2428786"/>
            <a:ext cx="5277854" cy="2732242"/>
          </a:xfrm>
          <a:custGeom>
            <a:rect b="b" l="l" r="r" t="t"/>
            <a:pathLst>
              <a:path extrusionOk="0" h="1563574" w="2504525">
                <a:moveTo>
                  <a:pt x="0" y="0"/>
                </a:moveTo>
                <a:lnTo>
                  <a:pt x="2504525" y="0"/>
                </a:lnTo>
                <a:lnTo>
                  <a:pt x="2504525" y="1563574"/>
                </a:lnTo>
                <a:lnTo>
                  <a:pt x="0" y="1563574"/>
                </a:lnTo>
                <a:close/>
              </a:path>
            </a:pathLst>
          </a:custGeom>
          <a:solidFill>
            <a:srgbClr val="EBEEF2"/>
          </a:solidFill>
          <a:ln>
            <a:noFill/>
          </a:ln>
        </p:spPr>
      </p:sp>
      <p:sp>
        <p:nvSpPr>
          <p:cNvPr id="223" name="Google Shape;223;p21"/>
          <p:cNvSpPr txBox="1"/>
          <p:nvPr/>
        </p:nvSpPr>
        <p:spPr>
          <a:xfrm>
            <a:off x="12359981" y="2524507"/>
            <a:ext cx="5237016" cy="263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La función detect-and-predict mask acepta tres paramatros: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Frame: un frame del  stream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faceNet: modelo usado para detectar rostros.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maskNet: modelo para clasificador la detección de mascarillas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6623990" y="2893727"/>
            <a:ext cx="523701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Fine tuning set up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Cargar MobilenetV2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Crear nueva capa FC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Freeze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Compilar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Optimizador (ADAM/SGD)</a:t>
            </a:r>
            <a:endParaRPr/>
          </a:p>
          <a:p>
            <a:pPr indent="-302260" lvl="2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⚬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Loss: Binary-crossentropy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Entrenamiento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predicción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6623990" y="7374288"/>
            <a:ext cx="523701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APPLYING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6623990" y="7852248"/>
            <a:ext cx="4729904" cy="1516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Aplicar el clasificador de deteccion de mascarillas a cada ROI para determinar la existencia de rostros mascarillas.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12993070" y="1982360"/>
            <a:ext cx="3598753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Despliegue</a:t>
            </a:r>
            <a:endParaRPr/>
          </a:p>
        </p:txBody>
      </p:sp>
      <p:cxnSp>
        <p:nvCxnSpPr>
          <p:cNvPr id="228" name="Google Shape;228;p21"/>
          <p:cNvCxnSpPr/>
          <p:nvPr/>
        </p:nvCxnSpPr>
        <p:spPr>
          <a:xfrm>
            <a:off x="2833862" y="5332127"/>
            <a:ext cx="0" cy="72771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p21"/>
          <p:cNvCxnSpPr/>
          <p:nvPr/>
        </p:nvCxnSpPr>
        <p:spPr>
          <a:xfrm>
            <a:off x="5723837" y="8610438"/>
            <a:ext cx="38572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30" name="Google Shape;230;p21"/>
          <p:cNvCxnSpPr/>
          <p:nvPr/>
        </p:nvCxnSpPr>
        <p:spPr>
          <a:xfrm rot="10800000">
            <a:off x="6109557" y="2195720"/>
            <a:ext cx="0" cy="641471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231" name="Google Shape;231;p21"/>
          <p:cNvCxnSpPr/>
          <p:nvPr/>
        </p:nvCxnSpPr>
        <p:spPr>
          <a:xfrm>
            <a:off x="6109557" y="2195720"/>
            <a:ext cx="112944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232" name="Google Shape;232;p21"/>
          <p:cNvCxnSpPr/>
          <p:nvPr/>
        </p:nvCxnSpPr>
        <p:spPr>
          <a:xfrm>
            <a:off x="9982200" y="2195720"/>
            <a:ext cx="365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cxnSp>
        <p:nvCxnSpPr>
          <p:cNvPr id="233" name="Google Shape;233;p21"/>
          <p:cNvCxnSpPr/>
          <p:nvPr/>
        </p:nvCxnSpPr>
        <p:spPr>
          <a:xfrm>
            <a:off x="14757216" y="5332127"/>
            <a:ext cx="0" cy="72771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lgDash"/>
            <a:round/>
            <a:headEnd len="sm" w="sm" type="none"/>
            <a:tailEnd len="med" w="med" type="triangle"/>
          </a:ln>
        </p:spPr>
      </p:cxnSp>
      <p:pic>
        <p:nvPicPr>
          <p:cNvPr descr="Mapa, Bandera, Google Maps imagen png - imagen transparente descarga  gratuita" id="234" name="Google Shape;23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41676">
            <a:off x="15496271" y="5686534"/>
            <a:ext cx="786018" cy="78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